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8.jpg" ContentType="image/gif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312" r:id="rId3"/>
    <p:sldId id="313" r:id="rId4"/>
    <p:sldId id="263" r:id="rId5"/>
    <p:sldId id="289" r:id="rId6"/>
    <p:sldId id="329" r:id="rId7"/>
    <p:sldId id="333" r:id="rId8"/>
    <p:sldId id="330" r:id="rId9"/>
    <p:sldId id="314" r:id="rId10"/>
    <p:sldId id="331" r:id="rId11"/>
    <p:sldId id="332" r:id="rId12"/>
    <p:sldId id="292" r:id="rId13"/>
    <p:sldId id="315" r:id="rId14"/>
    <p:sldId id="727" r:id="rId15"/>
    <p:sldId id="325" r:id="rId16"/>
    <p:sldId id="317" r:id="rId17"/>
    <p:sldId id="320" r:id="rId18"/>
    <p:sldId id="322" r:id="rId19"/>
    <p:sldId id="323" r:id="rId20"/>
    <p:sldId id="324" r:id="rId21"/>
    <p:sldId id="730" r:id="rId22"/>
    <p:sldId id="731" r:id="rId23"/>
    <p:sldId id="733" r:id="rId24"/>
    <p:sldId id="739" r:id="rId25"/>
    <p:sldId id="744" r:id="rId26"/>
    <p:sldId id="738" r:id="rId27"/>
    <p:sldId id="776" r:id="rId28"/>
    <p:sldId id="782" r:id="rId29"/>
    <p:sldId id="734" r:id="rId30"/>
    <p:sldId id="735" r:id="rId31"/>
    <p:sldId id="736" r:id="rId32"/>
    <p:sldId id="786" r:id="rId33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2161" autoAdjust="0"/>
  </p:normalViewPr>
  <p:slideViewPr>
    <p:cSldViewPr>
      <p:cViewPr varScale="1">
        <p:scale>
          <a:sx n="113" d="100"/>
          <a:sy n="113" d="100"/>
        </p:scale>
        <p:origin x="184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A63DB6F-F78B-485C-BB5B-255B255D6382}" type="datetimeFigureOut">
              <a:rPr lang="en-US"/>
              <a:pPr>
                <a:defRPr/>
              </a:pPr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4DBCCBE-B405-470F-91E8-47E5DCB85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A28700D-85EA-458F-BF5A-188B0A4A1629}" type="datetimeFigureOut">
              <a:rPr lang="en-US"/>
              <a:pPr>
                <a:defRPr/>
              </a:pPr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42" tIns="45121" rIns="90242" bIns="4512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7176"/>
            <a:ext cx="5388610" cy="4439505"/>
          </a:xfrm>
          <a:prstGeom prst="rect">
            <a:avLst/>
          </a:prstGeom>
        </p:spPr>
        <p:txBody>
          <a:bodyPr vert="horz" lIns="90242" tIns="45121" rIns="90242" bIns="4512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0975"/>
            <a:ext cx="2918831" cy="493653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C27B25-3E0B-4BF2-AE7C-82B95D1F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80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5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9204" indent="-169204" defTabSz="451211">
              <a:buFont typeface="Arial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193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251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59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5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3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8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67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3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5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C0E40-2CCA-40EF-A732-8CA237C70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4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3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12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566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5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2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273AA-D9B9-4DFF-8B92-C5BB175F5CE4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931CB-B099-40D9-86B5-AF8F4A8BE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4FC64-04E4-4B63-B475-429EBDC9B513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095D3-69D9-4246-A12C-4ED881091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34687-80C3-4EFE-BC6F-9B04B5E0D7F9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4758C-F7EA-4E74-B2D4-D9810226F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13" y="573088"/>
            <a:ext cx="7672387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2475" y="1447800"/>
            <a:ext cx="3857625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447800"/>
            <a:ext cx="3857625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47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B6729-1B3F-4753-BD5F-AB5DC6D08D5A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6A8A7-5109-4035-A6F9-3284B529B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5B059-7CF0-435B-A10D-3A3B7906E846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BE20D-591F-4CB0-A4D9-A75F6C01C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31C25-7FD2-4309-876C-8067B522DC41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2F4F1-A40E-4290-8BB9-CEECA1D3CF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653F8-C8A6-4512-9A4B-16B1122B6BCF}" type="datetime1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7E255-C131-4FE2-992A-9BBEC0407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ED682-0869-45A9-81CD-7F2FAEAE1B13}" type="datetime1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F5E6-0365-43B1-B04D-098EBF24D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9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4E06B-1703-4F75-B266-F0B67A9D2AEE}" type="datetime1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F4B71-A9BB-4321-A0B3-2CDC81B55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5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49A5E-427A-4C88-96E3-37E7E97646DC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12FC5-05C1-47D0-96D3-E4B946693A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BF3B2-6A03-467A-A2B9-E69A2C25F868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0350D-12D1-48D6-860A-8D983120B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2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DB695F-030D-4923-B2CF-87E0AAFCEFF9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EED374-58EE-429C-BC59-E069A7FDD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citylab.com/media/img/citylab/legacy/2012/12/18/north%20korea%20satellite%20nasa%20lights%20OLD.JPG">
            <a:extLst>
              <a:ext uri="{FF2B5EF4-FFF2-40B4-BE49-F238E27FC236}">
                <a16:creationId xmlns:a16="http://schemas.microsoft.com/office/drawing/2014/main" id="{938954E8-4EBC-4E51-B050-1F41B877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15539" cy="3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3FB4BBE-3E59-4D61-8356-6AE894BF9BAE}"/>
              </a:ext>
            </a:extLst>
          </p:cNvPr>
          <p:cNvSpPr txBox="1">
            <a:spLocks/>
          </p:cNvSpPr>
          <p:nvPr/>
        </p:nvSpPr>
        <p:spPr bwMode="auto">
          <a:xfrm>
            <a:off x="1371600" y="5867078"/>
            <a:ext cx="6400800" cy="83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Wayne Geerling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University of Texas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1CB43-795F-4D24-ABCF-15F81EAF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421C76-D2BF-424F-83FA-9B67A78A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Chapter 11: Economic Growth and the Wealth of Nations</a:t>
            </a:r>
          </a:p>
        </p:txBody>
      </p:sp>
    </p:spTree>
    <p:extLst>
      <p:ext uri="{BB962C8B-B14F-4D97-AF65-F5344CB8AC3E}">
        <p14:creationId xmlns:p14="http://schemas.microsoft.com/office/powerpoint/2010/main" val="357475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0B12-8A89-41EC-89E1-3AED46C1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AU" sz="4000" b="1" dirty="0"/>
              <a:t>Economic Growth, 1950-2016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AA366-7BE4-4561-A0E3-892BDABF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C480D-3B6A-41DC-8179-80DEC821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524000"/>
            <a:ext cx="7429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0B12-8A89-41EC-89E1-3AED46C1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AU" sz="4000" b="1" dirty="0"/>
              <a:t>Economic Growth, 1950-2016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4AF6A-B20C-4FFB-93BD-F3E9F9A8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39AE1-1A7D-43B2-9D0E-34A57F9B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76400"/>
            <a:ext cx="6705600" cy="40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8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0665"/>
          <a:stretch>
            <a:fillRect/>
          </a:stretch>
        </p:blipFill>
        <p:spPr bwMode="auto">
          <a:xfrm>
            <a:off x="0" y="0"/>
            <a:ext cx="92964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95600" y="6324600"/>
            <a:ext cx="33369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News Gothic MT" charset="0"/>
              </a:rPr>
              <a:t>Which city is this?</a:t>
            </a:r>
          </a:p>
        </p:txBody>
      </p:sp>
    </p:spTree>
    <p:extLst>
      <p:ext uri="{BB962C8B-B14F-4D97-AF65-F5344CB8AC3E}">
        <p14:creationId xmlns:p14="http://schemas.microsoft.com/office/powerpoint/2010/main" val="129112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609600" y="228601"/>
            <a:ext cx="7924800" cy="838200"/>
          </a:xfrm>
        </p:spPr>
        <p:txBody>
          <a:bodyPr/>
          <a:lstStyle/>
          <a:p>
            <a:r>
              <a:rPr lang="en-US" altLang="en-US" b="1" dirty="0"/>
              <a:t>The Causes of Economic Growth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13363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growth affects income, life expectancy, and standards of living.</a:t>
            </a:r>
          </a:p>
          <a:p>
            <a:pPr lvl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sources of economic growth are: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lvl="2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853B3-B9D2-4324-90F1-F673094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4BA4D-9C09-45D2-8B2F-4503D07E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163"/>
          </a:xfrm>
        </p:spPr>
        <p:txBody>
          <a:bodyPr/>
          <a:lstStyle/>
          <a:p>
            <a:r>
              <a:rPr lang="en-US" sz="4000" b="1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8CD3-EE31-471A-A77A-28B87A7FEE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0" y="1371600"/>
            <a:ext cx="7772400" cy="4648200"/>
          </a:xfrm>
        </p:spPr>
        <p:txBody>
          <a:bodyPr>
            <a:noAutofit/>
          </a:bodyPr>
          <a:lstStyle/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are the inputs used to produce goods and services.</a:t>
            </a:r>
          </a:p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referred to as factors of production</a:t>
            </a:r>
          </a:p>
          <a:p>
            <a:pPr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comprise: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capital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capital</a:t>
            </a:r>
          </a:p>
        </p:txBody>
      </p:sp>
      <p:pic>
        <p:nvPicPr>
          <p:cNvPr id="5" name="Picture Placeholder 4" descr="A person's hands full of raw chips of diamonds.">
            <a:extLst>
              <a:ext uri="{FF2B5EF4-FFF2-40B4-BE49-F238E27FC236}">
                <a16:creationId xmlns:a16="http://schemas.microsoft.com/office/drawing/2014/main" id="{F97108C7-E23A-4419-8EB1-03E16DD73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379" y="3246438"/>
            <a:ext cx="1831821" cy="2697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79CA9-16D3-44DD-8496-D3818105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Natural Resources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76" y="4287693"/>
            <a:ext cx="1981200" cy="169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526620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4185166"/>
            <a:ext cx="2619375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4244"/>
            <a:ext cx="2781300" cy="164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5899" y="3364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3601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South Africa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199" y="6096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Saudi Arabia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69666-AC00-402D-A198-96939CF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229600" cy="990601"/>
          </a:xfrm>
        </p:spPr>
        <p:txBody>
          <a:bodyPr/>
          <a:lstStyle/>
          <a:p>
            <a:r>
              <a:rPr lang="en-US" altLang="en-US" sz="4000" b="1" dirty="0"/>
              <a:t>Global GDP Density</a:t>
            </a:r>
          </a:p>
        </p:txBody>
      </p:sp>
      <p:pic>
        <p:nvPicPr>
          <p:cNvPr id="4" name="Picture 3" descr="PRINECOMA2_FIG11.03.jpg"/>
          <p:cNvPicPr>
            <a:picLocks noChangeAspect="1"/>
          </p:cNvPicPr>
          <p:nvPr/>
        </p:nvPicPr>
        <p:blipFill>
          <a:blip r:embed="rId3"/>
          <a:srcRect t="4733" b="3751"/>
          <a:stretch>
            <a:fillRect/>
          </a:stretch>
        </p:blipFill>
        <p:spPr>
          <a:xfrm>
            <a:off x="304800" y="2287201"/>
            <a:ext cx="8534400" cy="44183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1295400"/>
            <a:ext cx="883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Geography affects weather, disease &amp; trade possibilities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5F55C-AF10-4E49-B6BC-3371DB4A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25500"/>
          </a:xfrm>
        </p:spPr>
        <p:txBody>
          <a:bodyPr/>
          <a:lstStyle/>
          <a:p>
            <a:r>
              <a:rPr lang="en-US" sz="4000" b="1" dirty="0"/>
              <a:t>But natural resources are not enough!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1" y="1333500"/>
            <a:ext cx="1562859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72" y="1295400"/>
            <a:ext cx="2563628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72" y="1295400"/>
            <a:ext cx="2553128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314700"/>
            <a:ext cx="2781300" cy="163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90405"/>
            <a:ext cx="2259551" cy="1738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5109897"/>
            <a:ext cx="2781301" cy="16354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0" y="5135940"/>
            <a:ext cx="2259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GDP per capita (IMF, 2023): $     . Liberia ranked #180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5" y="3276600"/>
            <a:ext cx="2305775" cy="228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172D8-68C4-4A01-923E-59FA7AFF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Human Capital</a:t>
            </a:r>
          </a:p>
        </p:txBody>
      </p:sp>
      <p:pic>
        <p:nvPicPr>
          <p:cNvPr id="6" name="Picture 4" descr="I:\DirkTextbookN\Jpegs(All)\Macro Ch19-33\ch06\07_PRINECOMA_CH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03" y="1378917"/>
            <a:ext cx="3320473" cy="208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39673" y="1295400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human capital: knowledge &amp; skills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59" y="3034605"/>
            <a:ext cx="4299150" cy="1289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1" y="3773219"/>
            <a:ext cx="2849418" cy="2808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4648200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Skilled professionals often come from poor countries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98A29-BF04-419F-BAA6-8C3A0ADF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825500"/>
          </a:xfrm>
        </p:spPr>
        <p:txBody>
          <a:bodyPr/>
          <a:lstStyle/>
          <a:p>
            <a:r>
              <a:rPr lang="en-US" sz="4000" b="1" dirty="0"/>
              <a:t>Physical Capital</a:t>
            </a:r>
          </a:p>
        </p:txBody>
      </p:sp>
      <p:pic>
        <p:nvPicPr>
          <p:cNvPr id="5" name="Picture 4" descr="I:\DirkTextbookN\Jpegs(All)\Macro Ch19-33\ch07\05_PRINECOMA_CH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" y="2822864"/>
            <a:ext cx="3303383" cy="15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1" y="1012838"/>
            <a:ext cx="2758814" cy="1551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50" y="1447799"/>
            <a:ext cx="2613496" cy="2158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76107" y="4800600"/>
            <a:ext cx="2996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 alone is not sufficient to produce economic growth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56" y="2051142"/>
            <a:ext cx="2751544" cy="20636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9" y="4703348"/>
            <a:ext cx="2873115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93" y="4636691"/>
            <a:ext cx="2717752" cy="20383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5AFC2-2FE7-4AA5-A85D-316445C0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1066800"/>
          </a:xfrm>
        </p:spPr>
        <p:txBody>
          <a:bodyPr/>
          <a:lstStyle/>
          <a:p>
            <a:r>
              <a:rPr lang="en-US" altLang="en-US" b="1" dirty="0"/>
              <a:t>Big Questions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60963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economic growth matter?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resources and technology contribute to economic growth?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institutions foster economic growth?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some economists teaching new ideas?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D465D-BB88-4192-A947-D1A1956C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825500"/>
          </a:xfrm>
        </p:spPr>
        <p:txBody>
          <a:bodyPr/>
          <a:lstStyle/>
          <a:p>
            <a:r>
              <a:rPr lang="en-US" sz="4000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63694"/>
            <a:ext cx="6629400" cy="5969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produce more with less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78200"/>
            <a:ext cx="4227379" cy="23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54056"/>
            <a:ext cx="4191000" cy="23779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5029200"/>
            <a:ext cx="8382000" cy="990600"/>
          </a:xfrm>
          <a:prstGeom prst="rect">
            <a:avLst/>
          </a:prstGeom>
          <a:noFill/>
          <a:ln>
            <a:noFill/>
          </a:ln>
          <a:effectLst>
            <a:outerShdw blurRad="25400" dist="35921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1pPr>
            <a:lvl2pPr marL="742950" indent="-28575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2pPr>
            <a:lvl3pPr marL="11430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3pPr>
            <a:lvl4pPr marL="16002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4pPr>
            <a:lvl5pPr marL="20574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5pPr>
            <a:lvl6pPr marL="4572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6pPr>
            <a:lvl7pPr marL="9144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7pPr>
            <a:lvl8pPr marL="13716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8pPr>
            <a:lvl9pPr marL="18288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some regions innovate (and grow) more than 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766AC-BF40-4B79-93FC-68D11B88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26" name="Picture 2" descr="jigsaw puzzle piece Icon - Free PNG &amp; SVG 580859 - Noun Project">
            <a:extLst>
              <a:ext uri="{FF2B5EF4-FFF2-40B4-BE49-F238E27FC236}">
                <a16:creationId xmlns:a16="http://schemas.microsoft.com/office/drawing/2014/main" id="{64773787-BA35-4143-9F48-93C885F1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79" y="1365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EA7C-CD40-447E-AE56-50467412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6482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Institutions are significant practices, relationships, or organizations in a society.</a:t>
            </a:r>
          </a:p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the official &amp; unofficial conditions that shape the environment in which decisions are made.</a:t>
            </a:r>
          </a:p>
          <a:p>
            <a:pPr>
              <a:lnSpc>
                <a:spcPct val="110000"/>
              </a:lnSpc>
              <a:spcBef>
                <a:spcPts val="135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laws, regulations &amp; government. Also include work habits, expectations &amp; political behavior.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8D5C4B-6CD9-4A2A-995C-80AE82B7BB9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1278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b="1" dirty="0"/>
              <a:t>What Economic Growth Requires: Institutions Matter!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53CC9-FC4A-43B9-A006-A422D60E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9CD338-AF8C-4DD3-ACFB-40178317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b="1" dirty="0"/>
              <a:t>5 Important Institutions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48DCD-5D70-4303-A61C-62CAF75CE7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8650" y="1524000"/>
            <a:ext cx="7753350" cy="3679031"/>
          </a:xfrm>
        </p:spPr>
        <p:txBody>
          <a:bodyPr/>
          <a:lstStyle/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Private property rights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Political stability and rule of law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Stable money and prices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Competitive and open markets</a:t>
            </a:r>
          </a:p>
          <a:p>
            <a:pPr marL="0" indent="0">
              <a:spcBef>
                <a:spcPts val="135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Efficient taxes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DD57-3893-4459-B4C8-F81F20AB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27D-A679-4BEB-9091-50E32F3A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1. Private Property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0309-CB24-4750-93DA-3F880B7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791200" cy="4267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rights of individuals to own property, to use it in production, and to own the resulting output.</a:t>
            </a:r>
          </a:p>
          <a:p>
            <a:pPr>
              <a:lnSpc>
                <a:spcPct val="10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the most important institution to foster growth.</a:t>
            </a:r>
          </a:p>
          <a:p>
            <a:pPr>
              <a:lnSpc>
                <a:spcPct val="10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the incentive for people to be                      &amp; expand production.</a:t>
            </a:r>
          </a:p>
          <a:p>
            <a:pPr lvl="1">
              <a:lnSpc>
                <a:spcPct val="100000"/>
              </a:lnSpc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F2806-A6E8-4D44-BBDF-CF4FFB9B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33600"/>
            <a:ext cx="2299155" cy="23094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B420-0D1B-4466-8406-895DDA0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27D-A679-4BEB-9091-50E32F3A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Xiaogang Agreement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0309-CB24-4750-93DA-3F880B7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7848600" cy="398342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split commune into family-owned plots &amp; agreed to keep surplus agricultural output beyond government quota.</a:t>
            </a:r>
          </a:p>
          <a:p>
            <a:pPr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boom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Xiaogang.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output than previous five years combined.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leaders instituted agricultural reforms in 1980s &amp; manufacturing reforms in 1990s.</a:t>
            </a:r>
          </a:p>
        </p:txBody>
      </p:sp>
      <p:pic>
        <p:nvPicPr>
          <p:cNvPr id="4" name="Picture Placeholder 4" descr="A paper with several lines of handwritten Chinese characters, underneath which are signatures each covered by a red stamp, either a seal or the person's fingerprint.">
            <a:extLst>
              <a:ext uri="{FF2B5EF4-FFF2-40B4-BE49-F238E27FC236}">
                <a16:creationId xmlns:a16="http://schemas.microsoft.com/office/drawing/2014/main" id="{C6E12793-A419-47E0-B7E7-A3AF666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0200" y="2489944"/>
            <a:ext cx="3124200" cy="231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D0FD2-D45C-42DE-84B6-839951A4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70B8-016D-45F7-BDA4-BEAF6845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2. Political Stability and Rule of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8322-D087-4356-A23F-67AB4DD3D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5639" y="1524000"/>
            <a:ext cx="5089361" cy="50593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and trustworthy enforcement of a nation’s laws is crucial for economic growth.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environment of political instability, there is no incentive to invest in either human or physical capital because there is no predictable future payoff.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 descr="A photo taken at a low angle of a street covered in bullet casings, with a black person wearing cargo shorts and flip-flops walking by casually. In the distance on the other side of the street are houses with flimsy metal roofs and walls with damaged surfaces, yet with bright blue doors.">
            <a:extLst>
              <a:ext uri="{FF2B5EF4-FFF2-40B4-BE49-F238E27FC236}">
                <a16:creationId xmlns:a16="http://schemas.microsoft.com/office/drawing/2014/main" id="{FE3E9968-2DC6-48E4-925E-351C55F6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8400" y="3797537"/>
            <a:ext cx="1863020" cy="27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FE332-A589-47DC-B171-B4C1A7817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49" y="1922483"/>
            <a:ext cx="3226921" cy="15150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EBE46-153C-4F4D-8AF4-E0874C44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ABC1-7AF8-4F90-9B7D-BDFD835E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912"/>
          </a:xfrm>
        </p:spPr>
        <p:txBody>
          <a:bodyPr/>
          <a:lstStyle/>
          <a:p>
            <a:r>
              <a:rPr lang="en-US" sz="4000" b="1" dirty="0"/>
              <a:t>Political Stability and Rule of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238BA-F635-4A88-9798-9AA8F45B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06" y="1447800"/>
            <a:ext cx="7024187" cy="495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Justice Project shows how high-income nations are also nations that adhere most closely to the rule of law.</a:t>
            </a:r>
          </a:p>
        </p:txBody>
      </p:sp>
      <p:pic>
        <p:nvPicPr>
          <p:cNvPr id="4" name="Picture 3" descr="A bar chart titled The Rule of Law and Per Capita Income, with Income group on the x-axis, and Average rule of law index on the y-axis. The average rule of law indices by income group are as follows: Low 0.45, Lower middle 0.47, Upper middle 0.53, and High 0.74.">
            <a:extLst>
              <a:ext uri="{FF2B5EF4-FFF2-40B4-BE49-F238E27FC236}">
                <a16:creationId xmlns:a16="http://schemas.microsoft.com/office/drawing/2014/main" id="{2800599A-28D5-4ABC-A7D9-58364C7C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00512"/>
            <a:ext cx="5187955" cy="338285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4FDCD-8986-47CC-940D-6A103BAE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C2F6-D065-4E60-940B-BC87419A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0" y="152400"/>
            <a:ext cx="8298039" cy="944562"/>
          </a:xfrm>
        </p:spPr>
        <p:txBody>
          <a:bodyPr/>
          <a:lstStyle/>
          <a:p>
            <a:r>
              <a:rPr lang="en-US" sz="4000" b="1" dirty="0"/>
              <a:t>A Simple Comparison</a:t>
            </a:r>
            <a:endParaRPr lang="en-AU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B1FFD-F2BB-4B04-88E6-A7CA7EB6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68" y="1219200"/>
            <a:ext cx="4040188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Liberia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8386B-CB8B-46C6-A878-E86B4B56F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041775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0D4C44-B79C-41AE-B333-3874D3C4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33600"/>
            <a:ext cx="4041775" cy="3951288"/>
          </a:xfrm>
        </p:spPr>
        <p:txBody>
          <a:bodyPr/>
          <a:lstStyle/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very few natural resources.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NYC.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capita income $82,867		(#).</a:t>
            </a:r>
          </a:p>
        </p:txBody>
      </p:sp>
      <p:pic>
        <p:nvPicPr>
          <p:cNvPr id="5" name="Picture 6" descr="Image result for singapore urban population">
            <a:extLst>
              <a:ext uri="{FF2B5EF4-FFF2-40B4-BE49-F238E27FC236}">
                <a16:creationId xmlns:a16="http://schemas.microsoft.com/office/drawing/2014/main" id="{2B3953B7-5FA9-4FD1-9CAC-23524323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27" y="4876800"/>
            <a:ext cx="3282774" cy="18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liberia poverty">
            <a:extLst>
              <a:ext uri="{FF2B5EF4-FFF2-40B4-BE49-F238E27FC236}">
                <a16:creationId xmlns:a16="http://schemas.microsoft.com/office/drawing/2014/main" id="{9F0A77A9-5E0D-490D-B5A6-F8FB29D3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76800"/>
            <a:ext cx="3242203" cy="182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D44263D-08C5-4DE4-A41E-93E939350317}"/>
              </a:ext>
            </a:extLst>
          </p:cNvPr>
          <p:cNvSpPr txBox="1">
            <a:spLocks/>
          </p:cNvSpPr>
          <p:nvPr/>
        </p:nvSpPr>
        <p:spPr bwMode="auto">
          <a:xfrm>
            <a:off x="388761" y="2057400"/>
            <a:ext cx="4041775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 natural resources, e.g. iron ore, gold, diamonds, timber &amp; rubber.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capita income $8000 (#</a:t>
            </a:r>
            <a:r>
              <a:rPr lang="en-A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180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EB889E-E555-46B9-8E41-2394D4E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7E255-C131-4FE2-992A-9BBEC040779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B1FFD-F2BB-4B04-88E6-A7CA7EB6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400"/>
            <a:ext cx="4040188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F5C7-EA1C-470A-B704-B7FA4D73D7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38386B-CB8B-46C6-A878-E86B4B56F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98438"/>
            <a:ext cx="4041775" cy="639762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0D4C44-B79C-41AE-B333-3874D3C4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077912"/>
            <a:ext cx="4270375" cy="3951288"/>
          </a:xfrm>
        </p:spPr>
        <p:txBody>
          <a:bodyPr/>
          <a:lstStyle/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educated &amp; industrious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force.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market for foreign investment.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financial system, protects property rights &amp; encourages free trade.</a:t>
            </a:r>
          </a:p>
          <a:p>
            <a:pPr defTabSz="902421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position: deep-water port</a:t>
            </a: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D44263D-08C5-4DE4-A41E-93E939350317}"/>
              </a:ext>
            </a:extLst>
          </p:cNvPr>
          <p:cNvSpPr txBox="1">
            <a:spLocks/>
          </p:cNvSpPr>
          <p:nvPr/>
        </p:nvSpPr>
        <p:spPr bwMode="auto">
          <a:xfrm>
            <a:off x="309563" y="1077912"/>
            <a:ext cx="4120973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Racked by political instability, corruption &amp; civil unrest.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$4 billion in international aid, 1980-2003. 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incentive for education &amp; investment.</a:t>
            </a: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for economic growth.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43607-300C-4698-9799-5AEAD5AF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7E255-C131-4FE2-992A-9BBEC040779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4B0D-9578-4600-9264-5D2FE1AC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b="1" dirty="0"/>
              <a:t>3. Stable Money and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7CED5-B98E-4923-8119-E8E1BC55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1703"/>
            <a:ext cx="7905749" cy="4145726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about future prices makes people reluctant to invest which decreases future growth possibilities.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stable  inflation rate helps incentivize growth.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Fed Reserve plays a key role 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C4D2B-5A4F-4A51-9001-CA5224588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638154"/>
            <a:ext cx="2907672" cy="20109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858DF-C9A1-429C-9E35-BE607160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301625"/>
            <a:ext cx="8229600" cy="917575"/>
          </a:xfrm>
        </p:spPr>
        <p:txBody>
          <a:bodyPr/>
          <a:lstStyle/>
          <a:p>
            <a:r>
              <a:rPr lang="en-US" altLang="en-US" sz="4000" b="1" dirty="0"/>
              <a:t>Human Welfare in Nations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8E505-2564-41A1-8ED6-9CB2417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62ED6-26FC-42DA-805D-E08C213E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447800"/>
            <a:ext cx="66484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7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846D-EB2E-40C1-9FED-03E7D2A9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b="1" dirty="0"/>
              <a:t>4. Competitive and Open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C706D-8597-4C75-A132-3A59A1E4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638"/>
            <a:ext cx="7829550" cy="429736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market institutions that are essential for economic growth: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Competitive markets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International trade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Flow of funds across borders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90268-2458-4505-92DB-4107064D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65549"/>
            <a:ext cx="2573935" cy="193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93704-179F-41FB-A94B-CA14BB1F8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33657"/>
            <a:ext cx="3124199" cy="171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99D29-1381-4066-9FCC-419CC3854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33657"/>
            <a:ext cx="2706274" cy="20318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9B3D-35ED-4EA7-8E77-A61D6F7E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DAA3-C38A-438B-8D7D-F27741D0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b="1" dirty="0"/>
              <a:t>5. Efficient Taxes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2D4A-14D0-4720-8918-F3DB1C76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29550" cy="406865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Efficent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taxes: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to fund the activities of government while not impeding production and consumption decisions.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enough to support an effective government but low enough as to not reduce incentives for production.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646D4-14C3-4C39-ADFD-18CB49187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83" y="4343400"/>
            <a:ext cx="2994055" cy="19878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A5597-AD2E-4307-B709-478CFA9C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E239-402D-4679-AB59-CA040B3C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AU" sz="4000" b="1" dirty="0"/>
              <a:t>Economists Are Testing New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98B-00B9-410D-BED8-5DD68B833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641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Nobel Prize in Economics went to 3 economists who use randomized controlled trials (RCTs) to study the effects of public policies.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Kremer showed that school attendance could be improved by treating children for hookworms.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Abhijit Banerjee &amp; Esther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Duflo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that microcredit business loans reduced poverty less than what was believed.</a:t>
            </a:r>
          </a:p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RCT  randomly groups people to compare &amp; test policies &amp; initiatives.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94681-2455-4F0F-B5ED-9B28E1BD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en-US" altLang="en-US" sz="4000" b="1" dirty="0"/>
              <a:t>Long Run World Per Capita GDP</a:t>
            </a:r>
            <a:br>
              <a:rPr lang="en-US" altLang="en-US" sz="4000" b="1" dirty="0"/>
            </a:br>
            <a:r>
              <a:rPr lang="en-US" altLang="en-US" sz="4000" b="1" dirty="0"/>
              <a:t>(2010 U.S. Dollars)</a:t>
            </a:r>
          </a:p>
        </p:txBody>
      </p:sp>
      <p:pic>
        <p:nvPicPr>
          <p:cNvPr id="23555" name="Picture 2" descr="FIG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95475"/>
            <a:ext cx="8531225" cy="44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33E45-E032-4000-8D31-EF4C023A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http://factmag-images.s3.amazonaws.com/wp-content/uploads/2013/12/beyonce-121313.jpg">
            <a:extLst>
              <a:ext uri="{FF2B5EF4-FFF2-40B4-BE49-F238E27FC236}">
                <a16:creationId xmlns:a16="http://schemas.microsoft.com/office/drawing/2014/main" id="{C06311B8-2A43-4306-BF75-283B5BC6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4" r="22208"/>
          <a:stretch/>
        </p:blipFill>
        <p:spPr bwMode="auto">
          <a:xfrm>
            <a:off x="8355806" y="1524000"/>
            <a:ext cx="661988" cy="897291"/>
          </a:xfrm>
          <a:prstGeom prst="rect">
            <a:avLst/>
          </a:prstGeom>
          <a:noFill/>
          <a:ln>
            <a:noFill/>
          </a:ln>
          <a:extLst>
            <a:ext uri="{53640926-AAD7-44d8-BBD7-CCE9431645EC}"/>
          </a:extLst>
        </p:spPr>
      </p:pic>
      <p:sp>
        <p:nvSpPr>
          <p:cNvPr id="6" name="Rectangle 46">
            <a:extLst>
              <a:ext uri="{FF2B5EF4-FFF2-40B4-BE49-F238E27FC236}">
                <a16:creationId xmlns:a16="http://schemas.microsoft.com/office/drawing/2014/main" id="{37F1DFEE-135A-46D5-8C83-70C02EB6A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1171575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4F81BD"/>
                </a:solidFill>
              </a:rPr>
              <a:t>Beyonce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4025" cy="914400"/>
          </a:xfrm>
        </p:spPr>
        <p:txBody>
          <a:bodyPr/>
          <a:lstStyle/>
          <a:p>
            <a:r>
              <a:rPr lang="en-US" altLang="en-US" sz="4000" b="1" dirty="0"/>
              <a:t>Some Got Rich…Others Stayed Poor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25F5B-575E-4052-943E-82D65792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3280C-0B7C-4D8D-A4D1-D6C2A212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600200"/>
            <a:ext cx="7810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Mathematics of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A68A-9A07-4793-9F4F-F8D9AED6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economic growth might seem very slow, but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amounts of growth over a long period of time can make a huge difference.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out of poverty began in the  nineteenth century.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C70-A18F-41FA-893F-E2B8AB2E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9D67D7-B37E-4A1B-8D9C-92C8AABD8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31585"/>
              </p:ext>
            </p:extLst>
          </p:nvPr>
        </p:nvGraphicFramePr>
        <p:xfrm>
          <a:off x="2971800" y="3747996"/>
          <a:ext cx="4498703" cy="272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004">
                  <a:extLst>
                    <a:ext uri="{9D8B030D-6E8A-4147-A177-3AD203B41FA5}">
                      <a16:colId xmlns:a16="http://schemas.microsoft.com/office/drawing/2014/main" val="3985027585"/>
                    </a:ext>
                  </a:extLst>
                </a:gridCol>
                <a:gridCol w="2313699">
                  <a:extLst>
                    <a:ext uri="{9D8B030D-6E8A-4147-A177-3AD203B41FA5}">
                      <a16:colId xmlns:a16="http://schemas.microsoft.com/office/drawing/2014/main" val="2933578354"/>
                    </a:ext>
                  </a:extLst>
                </a:gridCol>
              </a:tblGrid>
              <a:tr h="9724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Years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Growth Rate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6744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1–1800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0.02%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475712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1800–1900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0.64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583122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1900–1950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1.04</a:t>
                      </a:r>
                    </a:p>
                  </a:txBody>
                  <a:tcPr marL="68570" marR="68570" marT="0" marB="0" horzOverflow="overflow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311211"/>
                  </a:ext>
                </a:extLst>
              </a:tr>
              <a:tr h="43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1950–2000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 charset="0"/>
                          <a:cs typeface="Arial" charset="0"/>
                        </a:rPr>
                        <a:t>2.12</a:t>
                      </a:r>
                    </a:p>
                  </a:txBody>
                  <a:tcPr marL="68570" marR="68570" marT="0" marB="0" horzOverflow="overflow">
                    <a:solidFill>
                      <a:srgbClr val="EAF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011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Mathematics of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A68A-9A07-4793-9F4F-F8D9AED6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growth is measured as the growth of real GDP per capita.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per capita allows us to compare incomes throughout time by controlling for inflation and population changes.</a:t>
            </a:r>
          </a:p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C70-A18F-41FA-893F-E2B8AB2E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3E4F-29E4-454F-8DA5-F6778B945AE5}"/>
                  </a:ext>
                </a:extLst>
              </p:cNvPr>
              <p:cNvSpPr txBox="1"/>
              <p:nvPr/>
            </p:nvSpPr>
            <p:spPr>
              <a:xfrm>
                <a:off x="609600" y="4445913"/>
                <a:ext cx="79033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</a:rPr>
                        <m:t>=%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𝑁𝑜𝑚𝑖𝑛𝑎𝑙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𝐺𝐷𝑃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−%∆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𝑃𝑟𝑖𝑐𝑒𝑠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−%∆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𝑃𝑜𝑝𝑢𝑙𝑎𝑡𝑖𝑜𝑛</m:t>
                      </m:r>
                    </m:oMath>
                  </m:oMathPara>
                </a14:m>
                <a:endParaRPr lang="en-US" sz="2800" dirty="0">
                  <a:solidFill>
                    <a:srgbClr val="58697D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3E4F-29E4-454F-8DA5-F6778B94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45913"/>
                <a:ext cx="790331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B725A-3867-4913-B8F7-FCF9C5459DE1}"/>
                  </a:ext>
                </a:extLst>
              </p:cNvPr>
              <p:cNvSpPr txBox="1"/>
              <p:nvPr/>
            </p:nvSpPr>
            <p:spPr>
              <a:xfrm>
                <a:off x="2152650" y="5207913"/>
                <a:ext cx="4243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</a:rPr>
                        <m:t>=%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𝑐𝑎𝑝𝑖𝑡𝑎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𝑅𝑒𝑎𝑙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5869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𝐺𝐷𝑃</m:t>
                      </m:r>
                    </m:oMath>
                  </m:oMathPara>
                </a14:m>
                <a:endParaRPr lang="en-US" sz="2800" dirty="0">
                  <a:solidFill>
                    <a:srgbClr val="58697D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CB725A-3867-4913-B8F7-FCF9C545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5207913"/>
                <a:ext cx="42435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70B-0E4B-4F83-AC8F-BDC6F671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Computing Economic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41B12-571B-45CD-AB34-E7D527FE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FCD22-10FB-40E0-BCFC-DF3C5FE3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95474"/>
            <a:ext cx="7661383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84792"/>
          </a:xfrm>
        </p:spPr>
        <p:txBody>
          <a:bodyPr/>
          <a:lstStyle/>
          <a:p>
            <a:r>
              <a:rPr lang="en-US" sz="4000" b="1" dirty="0"/>
              <a:t>World Economic Growth for Different Historical Eras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51" y="5083364"/>
            <a:ext cx="5368949" cy="1774635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457200" y="4114800"/>
            <a:ext cx="8159702" cy="1158071"/>
          </a:xfrm>
          <a:prstGeom prst="rect">
            <a:avLst/>
          </a:prstGeom>
          <a:noFill/>
          <a:ln>
            <a:noFill/>
          </a:ln>
          <a:effectLst>
            <a:outerShdw blurRad="25400" dist="35921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1pPr>
            <a:lvl2pPr marL="742950" indent="-28575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2pPr>
            <a:lvl3pPr marL="11430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3pPr>
            <a:lvl4pPr marL="16002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4pPr>
            <a:lvl5pPr marL="2057400" indent="-228600" algn="ctr" rtl="0" eaLnBrk="0" fontAlgn="base" hangingPunct="0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pitchFamily="1" charset="0"/>
              </a:defRPr>
            </a:lvl5pPr>
            <a:lvl6pPr marL="4572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6pPr>
            <a:lvl7pPr marL="9144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7pPr>
            <a:lvl8pPr marL="13716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8pPr>
            <a:lvl9pPr marL="1828800" algn="ctr" rtl="0" fontAlgn="base">
              <a:spcBef>
                <a:spcPts val="120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n-lt"/>
                <a:ea typeface="+mn-ea"/>
                <a:cs typeface="+mn-cs"/>
                <a:sym typeface="American Typewriter Condensed" charset="0"/>
              </a:defRPr>
            </a:lvl9pPr>
          </a:lstStyle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differences in growth rates are important!</a:t>
            </a: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Rule of  70: annual growth rate is X%, size doubles in 70/x years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A2C4A-F753-41E9-A28C-0A48A0CE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 descr="Table 24.6, A Dollar of Income at Different Growth Rates compares Annual growth rate to Value after 70 years.">
            <a:extLst>
              <a:ext uri="{FF2B5EF4-FFF2-40B4-BE49-F238E27FC236}">
                <a16:creationId xmlns:a16="http://schemas.microsoft.com/office/drawing/2014/main" id="{0C18B6D5-3090-4D26-A3AE-AB7EB4E9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24000"/>
            <a:ext cx="7854902" cy="24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9211</TotalTime>
  <Words>982</Words>
  <Application>Microsoft Macintosh PowerPoint</Application>
  <PresentationFormat>On-screen Show (4:3)</PresentationFormat>
  <Paragraphs>175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MS PGothic</vt:lpstr>
      <vt:lpstr>Arial</vt:lpstr>
      <vt:lpstr>Calibri</vt:lpstr>
      <vt:lpstr>Cambria Math</vt:lpstr>
      <vt:lpstr>News Gothic MT</vt:lpstr>
      <vt:lpstr>Times New Roman</vt:lpstr>
      <vt:lpstr>Office Theme</vt:lpstr>
      <vt:lpstr>Chapter 11: Economic Growth and the Wealth of Nations</vt:lpstr>
      <vt:lpstr>Big Questions</vt:lpstr>
      <vt:lpstr>Human Welfare in Nations</vt:lpstr>
      <vt:lpstr>Long Run World Per Capita GDP (2010 U.S. Dollars)</vt:lpstr>
      <vt:lpstr>Some Got Rich…Others Stayed Poor </vt:lpstr>
      <vt:lpstr>Mathematics of Growth</vt:lpstr>
      <vt:lpstr>Mathematics of Growth</vt:lpstr>
      <vt:lpstr>Computing Economic Growth</vt:lpstr>
      <vt:lpstr>World Economic Growth for Different Historical Eras</vt:lpstr>
      <vt:lpstr>Economic Growth, 1950-2016</vt:lpstr>
      <vt:lpstr>Economic Growth, 1950-2016</vt:lpstr>
      <vt:lpstr>PowerPoint Presentation</vt:lpstr>
      <vt:lpstr>The Causes of Economic Growth</vt:lpstr>
      <vt:lpstr>Resources</vt:lpstr>
      <vt:lpstr>Natural Resources</vt:lpstr>
      <vt:lpstr>Global GDP Density</vt:lpstr>
      <vt:lpstr>But natural resources are not enough! </vt:lpstr>
      <vt:lpstr>Human Capital</vt:lpstr>
      <vt:lpstr>Physical Capital</vt:lpstr>
      <vt:lpstr>Technology</vt:lpstr>
      <vt:lpstr>PowerPoint Presentation</vt:lpstr>
      <vt:lpstr>5 Important Institutions</vt:lpstr>
      <vt:lpstr>1. Private Property Rights</vt:lpstr>
      <vt:lpstr>Xiaogang Agreement </vt:lpstr>
      <vt:lpstr>2. Political Stability and Rule of Law</vt:lpstr>
      <vt:lpstr>Political Stability and Rule of Law</vt:lpstr>
      <vt:lpstr>A Simple Comparison</vt:lpstr>
      <vt:lpstr>PowerPoint Presentation</vt:lpstr>
      <vt:lpstr>3. Stable Money and Prices</vt:lpstr>
      <vt:lpstr>4. Competitive and Open Markets</vt:lpstr>
      <vt:lpstr>5. Efficient Taxes</vt:lpstr>
      <vt:lpstr>Economists Are Testing New Ideas</vt:lpstr>
    </vt:vector>
  </TitlesOfParts>
  <Company>College of the Liberal Arts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14: Consumer Choice</dc:title>
  <dc:creator>Wayne Geerling</dc:creator>
  <cp:lastModifiedBy>Morales, Abdon</cp:lastModifiedBy>
  <cp:revision>150</cp:revision>
  <cp:lastPrinted>2022-10-20T02:29:45Z</cp:lastPrinted>
  <dcterms:created xsi:type="dcterms:W3CDTF">2012-11-19T16:22:26Z</dcterms:created>
  <dcterms:modified xsi:type="dcterms:W3CDTF">2024-02-20T17:59:11Z</dcterms:modified>
</cp:coreProperties>
</file>